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2" r:id="rId2"/>
    <p:sldId id="264" r:id="rId3"/>
    <p:sldId id="265" r:id="rId4"/>
    <p:sldId id="266" r:id="rId5"/>
    <p:sldId id="270" r:id="rId6"/>
    <p:sldId id="267" r:id="rId7"/>
    <p:sldId id="268" r:id="rId8"/>
    <p:sldId id="26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9" autoAdjust="0"/>
    <p:restoredTop sz="98720" autoAdjust="0"/>
  </p:normalViewPr>
  <p:slideViewPr>
    <p:cSldViewPr>
      <p:cViewPr varScale="1">
        <p:scale>
          <a:sx n="53" d="100"/>
          <a:sy n="53" d="100"/>
        </p:scale>
        <p:origin x="-461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1A3BAA-BEBD-43BC-A7F8-DA4FCB5F5B90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F2488-325C-42E5-9B07-CBD19A59E7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966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987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00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86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620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701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365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075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266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184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156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373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5ADB3-2238-403D-9537-C58414720545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1C9FA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08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Gill Sans"/>
          <a:ea typeface="+mj-ea"/>
          <a:cs typeface="Gill San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534400" cy="23923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Neurological Disorders</a:t>
            </a:r>
            <a:br>
              <a:rPr lang="en-US" dirty="0" smtClean="0"/>
            </a:br>
            <a:r>
              <a:rPr lang="en-US" dirty="0" smtClean="0"/>
              <a:t>Lesson 4.2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24000" y="1542871"/>
            <a:ext cx="762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latin typeface="Gill Sans"/>
                <a:cs typeface="Gill Sans"/>
              </a:rPr>
              <a:t>Are </a:t>
            </a:r>
            <a:r>
              <a:rPr lang="en-US" sz="3600" b="1" dirty="0" smtClean="0">
                <a:latin typeface="Gill Sans"/>
                <a:cs typeface="Gill Sans"/>
              </a:rPr>
              <a:t>you getting enough quality sleep?</a:t>
            </a:r>
            <a:endParaRPr lang="en-US" sz="3600" b="1" dirty="0">
              <a:latin typeface="Gill Sans"/>
              <a:cs typeface="Gill Sans"/>
            </a:endParaRPr>
          </a:p>
        </p:txBody>
      </p:sp>
      <p:pic>
        <p:nvPicPr>
          <p:cNvPr id="11" name="Picture 4" descr="http://i1-news.softpedia-static.com/images/news2/More-and-More-Sleep-Deprived-Teens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819397"/>
            <a:ext cx="3581400" cy="3581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Sleep stages EE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638176"/>
            <a:ext cx="3921579" cy="2153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Now: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Complete Part 1 of your activity worksheet.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Use your sleep journal to calculate the following averages for your group.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Sun/Mon-Thurs/Fri and Fri/Sat- Sat/Sun:</a:t>
            </a:r>
          </a:p>
          <a:p>
            <a:pPr lvl="1"/>
            <a:r>
              <a:rPr lang="en-US" dirty="0" smtClean="0"/>
              <a:t>Total sleep time </a:t>
            </a:r>
          </a:p>
          <a:p>
            <a:pPr lvl="1"/>
            <a:r>
              <a:rPr lang="en-US" dirty="0" smtClean="0"/>
              <a:t>Caffeine intake</a:t>
            </a:r>
          </a:p>
          <a:p>
            <a:pPr lvl="1"/>
            <a:r>
              <a:rPr lang="en-US" dirty="0" smtClean="0"/>
              <a:t>Sleepiness scale score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09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Compile class information and calculate the class averages of: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85800" y="58674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Complete Parts 2 &amp; 3 of your worksheets.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837289"/>
              </p:ext>
            </p:extLst>
          </p:nvPr>
        </p:nvGraphicFramePr>
        <p:xfrm>
          <a:off x="685800" y="1447800"/>
          <a:ext cx="7848600" cy="43440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9720"/>
                <a:gridCol w="1569720"/>
                <a:gridCol w="1569720"/>
                <a:gridCol w="1569720"/>
                <a:gridCol w="1569720"/>
              </a:tblGrid>
              <a:tr h="3553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Sun/Mon – Thurs/Fri</a:t>
                      </a:r>
                      <a:endParaRPr lang="en-US" sz="20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Fri/Sat &amp; Sat/Sun</a:t>
                      </a:r>
                      <a:endParaRPr lang="en-US" sz="20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661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Table Averages</a:t>
                      </a:r>
                      <a:endParaRPr lang="en-US" sz="20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Class Average</a:t>
                      </a:r>
                      <a:endParaRPr lang="en-US" sz="20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Table Averages</a:t>
                      </a:r>
                      <a:endParaRPr lang="en-US" sz="20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Class Average</a:t>
                      </a:r>
                      <a:endParaRPr lang="en-US" sz="20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134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Total sleep time (hrs)</a:t>
                      </a:r>
                      <a:endParaRPr lang="en-US" sz="20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r>
                        <a:rPr lang="en-US" sz="2000" dirty="0" smtClean="0">
                          <a:effectLst/>
                        </a:rPr>
                        <a:t>7.04</a:t>
                      </a:r>
                      <a:endParaRPr lang="en-US" sz="2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r>
                        <a:rPr lang="en-US" sz="2000" dirty="0" smtClean="0">
                          <a:effectLst/>
                        </a:rPr>
                        <a:t>7.75</a:t>
                      </a:r>
                      <a:endParaRPr lang="en-US" sz="2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661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Number of caffeinated drinks</a:t>
                      </a:r>
                      <a:endParaRPr lang="en-US" sz="20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r>
                        <a:rPr lang="en-US" sz="2000" dirty="0" smtClean="0">
                          <a:effectLst/>
                        </a:rPr>
                        <a:t>1.5</a:t>
                      </a:r>
                      <a:endParaRPr lang="en-US" sz="2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r>
                        <a:rPr lang="en-US" sz="2000" dirty="0" smtClean="0">
                          <a:effectLst/>
                        </a:rPr>
                        <a:t>1.1</a:t>
                      </a:r>
                      <a:endParaRPr lang="en-US" sz="2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661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Sleepiness Scale Score</a:t>
                      </a:r>
                      <a:endParaRPr lang="en-US" sz="20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Morning</a:t>
                      </a:r>
                      <a:r>
                        <a:rPr lang="en-US" sz="1500" dirty="0" smtClean="0">
                          <a:effectLst/>
                        </a:rPr>
                        <a:t>: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Afternoon</a:t>
                      </a:r>
                      <a:r>
                        <a:rPr lang="en-US" sz="1500" dirty="0" smtClean="0">
                          <a:effectLst/>
                        </a:rPr>
                        <a:t>: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Evening:</a:t>
                      </a:r>
                      <a:endParaRPr lang="en-US" sz="15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Morning</a:t>
                      </a:r>
                      <a:r>
                        <a:rPr lang="en-US" sz="1500" dirty="0" smtClean="0">
                          <a:effectLst/>
                        </a:rPr>
                        <a:t>: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2.78</a:t>
                      </a:r>
                      <a:endParaRPr lang="en-US" sz="15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Afternoon</a:t>
                      </a:r>
                      <a:r>
                        <a:rPr lang="en-US" sz="1500" dirty="0" smtClean="0">
                          <a:effectLst/>
                        </a:rPr>
                        <a:t>: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2.87</a:t>
                      </a:r>
                      <a:endParaRPr lang="en-US" sz="15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Evening: 3.176</a:t>
                      </a:r>
                      <a:endParaRPr lang="en-US" sz="15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Morning</a:t>
                      </a:r>
                      <a:r>
                        <a:rPr lang="en-US" sz="1500" dirty="0" smtClean="0">
                          <a:effectLst/>
                        </a:rPr>
                        <a:t>: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Afternoon</a:t>
                      </a:r>
                      <a:r>
                        <a:rPr lang="en-US" sz="1500" dirty="0" smtClean="0">
                          <a:effectLst/>
                        </a:rPr>
                        <a:t>: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Evening:</a:t>
                      </a:r>
                      <a:endParaRPr lang="en-US" sz="15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Morning</a:t>
                      </a:r>
                      <a:r>
                        <a:rPr lang="en-US" sz="1500" dirty="0" smtClean="0">
                          <a:effectLst/>
                        </a:rPr>
                        <a:t>: 2.038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Afternoon</a:t>
                      </a:r>
                      <a:r>
                        <a:rPr lang="en-US" sz="1500" dirty="0" smtClean="0">
                          <a:effectLst/>
                        </a:rPr>
                        <a:t>: 1.988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Evening</a:t>
                      </a:r>
                      <a:r>
                        <a:rPr lang="en-US" sz="1500" smtClean="0">
                          <a:effectLst/>
                        </a:rPr>
                        <a:t>: 3.075</a:t>
                      </a:r>
                      <a:endParaRPr lang="en-US" sz="15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245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NREM and REM sleep occur in stages</a:t>
            </a:r>
            <a:endParaRPr lang="en-US" dirty="0"/>
          </a:p>
        </p:txBody>
      </p:sp>
      <p:pic>
        <p:nvPicPr>
          <p:cNvPr id="4" name="Picture 4" descr="Sleep stages EE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6400"/>
            <a:ext cx="8188779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136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Sleep Stages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1143000"/>
            <a:ext cx="7391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FF0000"/>
                </a:solidFill>
              </a:rPr>
              <a:t>Stages 1 &amp; 2 </a:t>
            </a:r>
            <a:r>
              <a:rPr lang="en-US" sz="2400" dirty="0" smtClean="0"/>
              <a:t>– You first fall asleep but are not yet in a deep sleep.</a:t>
            </a:r>
          </a:p>
          <a:p>
            <a:endParaRPr lang="en-US" sz="2400" dirty="0" smtClean="0"/>
          </a:p>
          <a:p>
            <a:r>
              <a:rPr lang="en-US" sz="2400" b="1" u="sng" dirty="0" smtClean="0">
                <a:solidFill>
                  <a:srgbClr val="FF0000"/>
                </a:solidFill>
              </a:rPr>
              <a:t>Stages 3 &amp;4</a:t>
            </a:r>
            <a:r>
              <a:rPr lang="en-US" sz="2400" dirty="0" smtClean="0"/>
              <a:t> – You are in a deep, restful sleep.  Your breathing and heart rate slow down, your body is still.  It is difficult to wake someone from stages 3 &amp; 4 sleep.  </a:t>
            </a:r>
            <a:r>
              <a:rPr lang="en-US" sz="2400" b="1" i="1" dirty="0" smtClean="0">
                <a:solidFill>
                  <a:schemeClr val="tx2"/>
                </a:solidFill>
              </a:rPr>
              <a:t>It is this stage of sleep that leads to you feeling rested and refreshed</a:t>
            </a:r>
            <a:r>
              <a:rPr lang="en-US" sz="2400" dirty="0" smtClean="0"/>
              <a:t>.  This is also the sleep stage when people sleepwalk.</a:t>
            </a:r>
          </a:p>
          <a:p>
            <a:endParaRPr lang="en-US" sz="2400" dirty="0" smtClean="0"/>
          </a:p>
          <a:p>
            <a:r>
              <a:rPr lang="en-US" sz="2400" b="1" u="sng" dirty="0" smtClean="0">
                <a:solidFill>
                  <a:srgbClr val="FF0000"/>
                </a:solidFill>
              </a:rPr>
              <a:t>Stage 5</a:t>
            </a:r>
            <a:r>
              <a:rPr lang="en-US" sz="2400" dirty="0" smtClean="0"/>
              <a:t> – Your brain is active and you dream.  Your eyes move under your eyelids in REM sleep.  Studies have show that we consolidate and reprocess newly learned information during REM sleep.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19980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The stages occur in cycles throughout the night</a:t>
            </a:r>
            <a:endParaRPr lang="en-US" sz="3600" dirty="0"/>
          </a:p>
        </p:txBody>
      </p:sp>
      <p:grpSp>
        <p:nvGrpSpPr>
          <p:cNvPr id="2" name="Group 10"/>
          <p:cNvGrpSpPr/>
          <p:nvPr/>
        </p:nvGrpSpPr>
        <p:grpSpPr>
          <a:xfrm>
            <a:off x="304800" y="1398846"/>
            <a:ext cx="8540818" cy="4544754"/>
            <a:chOff x="175603" y="1786124"/>
            <a:chExt cx="8968397" cy="4773354"/>
          </a:xfrm>
        </p:grpSpPr>
        <p:pic>
          <p:nvPicPr>
            <p:cNvPr id="88" name="Picture 2" descr="http://blog.lib.umn.edu/meriw007/psy_1001/2011/10/23/Psychology/img_main_SleepStages_01_US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005" t="46920" r="75097" b="34989"/>
            <a:stretch/>
          </p:blipFill>
          <p:spPr bwMode="auto">
            <a:xfrm>
              <a:off x="210841" y="3271282"/>
              <a:ext cx="1107543" cy="32819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7" name="Picture 2" descr="http://blog.lib.umn.edu/meriw007/psy_1001/2011/10/23/Psychology/img_main_SleepStages_01_US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427" t="71551" r="1423" b="17632"/>
            <a:stretch/>
          </p:blipFill>
          <p:spPr bwMode="auto">
            <a:xfrm rot="16200000">
              <a:off x="184848" y="3149980"/>
              <a:ext cx="2724334" cy="7385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22" name="Picture 2" descr="http://blog.lib.umn.edu/meriw007/psy_1001/2011/10/23/Psychology/img_main_SleepStages_01_US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89" t="20150" r="1423" b="17632"/>
            <a:stretch/>
          </p:blipFill>
          <p:spPr bwMode="auto">
            <a:xfrm>
              <a:off x="457201" y="1828800"/>
              <a:ext cx="8531460" cy="35337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2" descr="http://blog.lib.umn.edu/meriw007/psy_1001/2011/10/23/Psychology/img_main_SleepStages_01_US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5924" t="20150" r="1423" b="69956"/>
            <a:stretch/>
          </p:blipFill>
          <p:spPr bwMode="auto">
            <a:xfrm>
              <a:off x="6895190" y="1981200"/>
              <a:ext cx="1125772" cy="5619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2" descr="http://blog.lib.umn.edu/meriw007/psy_1001/2011/10/23/Psychology/img_main_SleepStages_01_US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5924" t="20150" r="1423" b="69956"/>
            <a:stretch/>
          </p:blipFill>
          <p:spPr bwMode="auto">
            <a:xfrm>
              <a:off x="5638800" y="1952624"/>
              <a:ext cx="1125772" cy="5619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http://blog.lib.umn.edu/meriw007/psy_1001/2011/10/23/Psychology/img_main_SleepStages_01_US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5924" t="20150" r="1423" b="69956"/>
            <a:stretch/>
          </p:blipFill>
          <p:spPr bwMode="auto">
            <a:xfrm>
              <a:off x="4652051" y="1943098"/>
              <a:ext cx="1125772" cy="5619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http://blog.lib.umn.edu/meriw007/psy_1001/2011/10/23/Psychology/img_main_SleepStages_01_US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5924" t="20150" r="1423" b="69956"/>
            <a:stretch/>
          </p:blipFill>
          <p:spPr bwMode="auto">
            <a:xfrm>
              <a:off x="3124200" y="1943097"/>
              <a:ext cx="1125772" cy="5619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http://blog.lib.umn.edu/meriw007/psy_1001/2011/10/23/Psychology/img_main_SleepStages_01_US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5924" t="20150" r="1423" b="69956"/>
            <a:stretch/>
          </p:blipFill>
          <p:spPr bwMode="auto">
            <a:xfrm>
              <a:off x="1676400" y="1952623"/>
              <a:ext cx="1125772" cy="5619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http://blog.lib.umn.edu/meriw007/psy_1001/2011/10/23/Psychology/img_main_SleepStages_01_US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005" t="33567" r="75097" b="34989"/>
            <a:stretch/>
          </p:blipFill>
          <p:spPr bwMode="auto">
            <a:xfrm>
              <a:off x="1933470" y="2528887"/>
              <a:ext cx="346752" cy="17859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http://blog.lib.umn.edu/meriw007/psy_1001/2011/10/23/Psychology/img_main_SleepStages_01_US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005" t="46920" r="75097" b="34989"/>
            <a:stretch/>
          </p:blipFill>
          <p:spPr bwMode="auto">
            <a:xfrm>
              <a:off x="1770528" y="2887266"/>
              <a:ext cx="346752" cy="10275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2" descr="http://blog.lib.umn.edu/meriw007/psy_1001/2011/10/23/Psychology/img_main_SleepStages_01_US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822" t="32099" r="74979" b="53395"/>
            <a:stretch/>
          </p:blipFill>
          <p:spPr bwMode="auto">
            <a:xfrm>
              <a:off x="1562095" y="2475311"/>
              <a:ext cx="284575" cy="8239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2" descr="http://blog.lib.umn.edu/meriw007/psy_1001/2011/10/23/Psychology/img_main_SleepStages_01_US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719" t="32099" r="74979" b="53395"/>
            <a:stretch/>
          </p:blipFill>
          <p:spPr bwMode="auto">
            <a:xfrm>
              <a:off x="1362540" y="2430539"/>
              <a:ext cx="129266" cy="9063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2" descr="http://blog.lib.umn.edu/meriw007/psy_1001/2011/10/23/Psychology/img_main_SleepStages_01_US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005" t="46920" r="75097" b="34989"/>
            <a:stretch/>
          </p:blipFill>
          <p:spPr bwMode="auto">
            <a:xfrm>
              <a:off x="1372945" y="3328446"/>
              <a:ext cx="346752" cy="10275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http://blog.lib.umn.edu/meriw007/psy_1001/2011/10/23/Psychology/img_main_SleepStages_01_US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358" t="59058" r="75097" b="34989"/>
            <a:stretch/>
          </p:blipFill>
          <p:spPr bwMode="auto">
            <a:xfrm>
              <a:off x="1547305" y="3975494"/>
              <a:ext cx="315342" cy="3381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2" descr="http://blog.lib.umn.edu/meriw007/psy_1001/2011/10/23/Psychology/img_main_SleepStages_01_US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604" t="84800" r="51723" b="7402"/>
            <a:stretch/>
          </p:blipFill>
          <p:spPr bwMode="auto">
            <a:xfrm>
              <a:off x="7115176" y="4900615"/>
              <a:ext cx="415807" cy="4429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TextBox 23"/>
            <p:cNvSpPr txBox="1"/>
            <p:nvPr/>
          </p:nvSpPr>
          <p:spPr>
            <a:xfrm>
              <a:off x="2555082" y="2136480"/>
              <a:ext cx="914400" cy="614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/>
              </a:r>
              <a:br>
                <a:rPr lang="en-US" sz="1600" b="1" dirty="0" smtClean="0"/>
              </a:br>
              <a:r>
                <a:rPr lang="en-US" sz="1600" b="1" dirty="0" smtClean="0"/>
                <a:t>20min</a:t>
              </a:r>
              <a:endParaRPr lang="en-US" sz="1600" b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019043" y="2136479"/>
              <a:ext cx="914400" cy="614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/>
              </a:r>
              <a:br>
                <a:rPr lang="en-US" sz="1600" b="1" dirty="0" smtClean="0"/>
              </a:br>
              <a:r>
                <a:rPr lang="en-US" sz="1600" b="1" dirty="0" smtClean="0"/>
                <a:t>30min</a:t>
              </a:r>
              <a:endParaRPr lang="en-US" sz="1600" b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257801" y="2347495"/>
              <a:ext cx="914400" cy="3555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40min</a:t>
              </a:r>
              <a:endParaRPr lang="en-US" sz="1600" b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515102" y="2107902"/>
              <a:ext cx="914400" cy="614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/>
              </a:r>
              <a:br>
                <a:rPr lang="en-US" sz="1600" b="1" dirty="0" smtClean="0"/>
              </a:br>
              <a:r>
                <a:rPr lang="en-US" sz="1600" b="1" dirty="0" smtClean="0"/>
                <a:t>50min</a:t>
              </a:r>
              <a:endParaRPr lang="en-US" sz="1600" b="1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758112" y="2090224"/>
              <a:ext cx="1216260" cy="614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/>
              </a:r>
              <a:br>
                <a:rPr lang="en-US" sz="1600" b="1" dirty="0" smtClean="0"/>
              </a:br>
              <a:r>
                <a:rPr lang="en-US" sz="1600" b="1" dirty="0" smtClean="0"/>
                <a:t>30min +</a:t>
              </a:r>
              <a:endParaRPr lang="en-US" sz="1600" b="1" dirty="0"/>
            </a:p>
          </p:txBody>
        </p:sp>
        <p:pic>
          <p:nvPicPr>
            <p:cNvPr id="36" name="Picture 2" descr="http://blog.lib.umn.edu/meriw007/psy_1001/2011/10/23/Psychology/img_main_SleepStages_01_US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427" t="71551" r="1423" b="17632"/>
            <a:stretch/>
          </p:blipFill>
          <p:spPr bwMode="auto">
            <a:xfrm>
              <a:off x="457201" y="5343528"/>
              <a:ext cx="4461954" cy="12096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" name="Picture 2" descr="http://blog.lib.umn.edu/meriw007/psy_1001/2011/10/23/Psychology/img_main_SleepStages_01_US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142" t="71551" r="1423" b="17632"/>
            <a:stretch/>
          </p:blipFill>
          <p:spPr bwMode="auto">
            <a:xfrm>
              <a:off x="4417816" y="5349806"/>
              <a:ext cx="4576256" cy="12096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38" name="Straight Connector 37"/>
            <p:cNvCxnSpPr/>
            <p:nvPr/>
          </p:nvCxnSpPr>
          <p:spPr>
            <a:xfrm>
              <a:off x="1505661" y="5721404"/>
              <a:ext cx="7478813" cy="0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2283540" y="5802142"/>
              <a:ext cx="378339" cy="3879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1</a:t>
              </a:r>
              <a:endParaRPr lang="en-US" b="1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508342" y="4535884"/>
              <a:ext cx="914400" cy="3879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REM</a:t>
              </a:r>
              <a:endParaRPr lang="en-US" b="1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7516090" y="4882254"/>
              <a:ext cx="1458282" cy="3879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Deep sleep</a:t>
              </a:r>
              <a:endParaRPr lang="en-US" b="1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376395" y="5802142"/>
              <a:ext cx="378339" cy="3879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</a:t>
              </a:r>
              <a:endParaRPr lang="en-US" b="1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203061" y="5790679"/>
              <a:ext cx="378339" cy="3879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2</a:t>
              </a:r>
              <a:endParaRPr lang="en-US" b="1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118686" y="5797583"/>
              <a:ext cx="378339" cy="3879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3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025767" y="5774431"/>
              <a:ext cx="378339" cy="3879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4</a:t>
              </a:r>
              <a:endParaRPr lang="en-US" b="1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946261" y="5781562"/>
              <a:ext cx="378339" cy="3879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5</a:t>
              </a:r>
              <a:endParaRPr lang="en-US" b="1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858000" y="5776824"/>
              <a:ext cx="378339" cy="3879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6</a:t>
              </a:r>
              <a:endParaRPr lang="en-US" b="1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772400" y="5781562"/>
              <a:ext cx="378339" cy="3879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7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8765661" y="5760003"/>
              <a:ext cx="378339" cy="3879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8</a:t>
              </a:r>
            </a:p>
          </p:txBody>
        </p:sp>
        <p:cxnSp>
          <p:nvCxnSpPr>
            <p:cNvPr id="58" name="Straight Connector 57"/>
            <p:cNvCxnSpPr/>
            <p:nvPr/>
          </p:nvCxnSpPr>
          <p:spPr>
            <a:xfrm>
              <a:off x="1512587" y="5646900"/>
              <a:ext cx="0" cy="149009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2438400" y="5659585"/>
              <a:ext cx="0" cy="149009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3352800" y="5652655"/>
              <a:ext cx="0" cy="149009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4267200" y="5645730"/>
              <a:ext cx="0" cy="149009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5181600" y="5645730"/>
              <a:ext cx="0" cy="149009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096000" y="5638800"/>
              <a:ext cx="0" cy="149009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7010400" y="5641145"/>
              <a:ext cx="0" cy="149009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7924800" y="5641145"/>
              <a:ext cx="0" cy="149009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8908475" y="5638800"/>
              <a:ext cx="0" cy="149009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3023581" y="6067769"/>
              <a:ext cx="4340109" cy="3879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Hours After Going to Bed</a:t>
              </a:r>
              <a:endParaRPr lang="en-US" b="1" dirty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1736262" y="1792069"/>
              <a:ext cx="1152408" cy="6788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1</a:t>
              </a:r>
              <a:r>
                <a:rPr lang="en-US" b="1" baseline="30000" dirty="0" smtClean="0"/>
                <a:t>st</a:t>
              </a:r>
              <a:r>
                <a:rPr lang="en-US" b="1" dirty="0" smtClean="0"/>
                <a:t> </a:t>
              </a:r>
            </a:p>
            <a:p>
              <a:pPr algn="ctr"/>
              <a:r>
                <a:rPr lang="en-US" b="1" dirty="0" smtClean="0"/>
                <a:t>Cycle</a:t>
              </a:r>
              <a:endParaRPr lang="en-US" b="1" dirty="0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3135593" y="1792069"/>
              <a:ext cx="1152408" cy="6788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2</a:t>
              </a:r>
              <a:r>
                <a:rPr lang="en-US" b="1" baseline="30000" dirty="0" smtClean="0"/>
                <a:t>nd</a:t>
              </a:r>
              <a:r>
                <a:rPr lang="en-US" b="1" dirty="0" smtClean="0"/>
                <a:t> </a:t>
              </a:r>
            </a:p>
            <a:p>
              <a:pPr algn="ctr"/>
              <a:r>
                <a:rPr lang="en-US" b="1" dirty="0" smtClean="0"/>
                <a:t>Cycle</a:t>
              </a:r>
              <a:endParaRPr lang="en-US" b="1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4492534" y="1792069"/>
              <a:ext cx="1152408" cy="6788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3</a:t>
              </a:r>
              <a:r>
                <a:rPr lang="en-US" b="1" baseline="30000" dirty="0" smtClean="0"/>
                <a:t>rd</a:t>
              </a:r>
              <a:r>
                <a:rPr lang="en-US" b="1" dirty="0" smtClean="0"/>
                <a:t> </a:t>
              </a:r>
            </a:p>
            <a:p>
              <a:pPr algn="ctr"/>
              <a:r>
                <a:rPr lang="en-US" b="1" dirty="0" smtClean="0"/>
                <a:t>Cycle</a:t>
              </a:r>
              <a:endParaRPr lang="en-US" b="1" dirty="0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5729838" y="1786124"/>
              <a:ext cx="1152408" cy="6788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4</a:t>
              </a:r>
              <a:r>
                <a:rPr lang="en-US" b="1" baseline="30000" dirty="0" smtClean="0"/>
                <a:t>th</a:t>
              </a:r>
              <a:r>
                <a:rPr lang="en-US" b="1" dirty="0" smtClean="0"/>
                <a:t> </a:t>
              </a:r>
            </a:p>
            <a:p>
              <a:pPr algn="ctr"/>
              <a:r>
                <a:rPr lang="en-US" b="1" dirty="0" smtClean="0"/>
                <a:t>Cycle</a:t>
              </a:r>
              <a:endParaRPr lang="en-US" b="1" dirty="0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7005604" y="1786124"/>
              <a:ext cx="1152408" cy="6788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5</a:t>
              </a:r>
              <a:r>
                <a:rPr lang="en-US" b="1" baseline="30000" dirty="0" smtClean="0"/>
                <a:t>th</a:t>
              </a:r>
            </a:p>
            <a:p>
              <a:pPr algn="ctr"/>
              <a:r>
                <a:rPr lang="en-US" b="1" dirty="0" smtClean="0"/>
                <a:t> Cycle</a:t>
              </a:r>
              <a:endParaRPr lang="en-US" b="1" dirty="0"/>
            </a:p>
          </p:txBody>
        </p:sp>
        <p:sp>
          <p:nvSpPr>
            <p:cNvPr id="3" name="Rectangle 2"/>
            <p:cNvSpPr/>
            <p:nvPr/>
          </p:nvSpPr>
          <p:spPr>
            <a:xfrm>
              <a:off x="2898200" y="2721254"/>
              <a:ext cx="196816" cy="608327"/>
            </a:xfrm>
            <a:prstGeom prst="rect">
              <a:avLst/>
            </a:prstGeom>
            <a:pattFill prst="lgCheck">
              <a:fgClr>
                <a:schemeClr val="tx2"/>
              </a:fgClr>
              <a:bgClr>
                <a:schemeClr val="bg1">
                  <a:lumMod val="85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4359550" y="2714224"/>
              <a:ext cx="261963" cy="608327"/>
            </a:xfrm>
            <a:prstGeom prst="rect">
              <a:avLst/>
            </a:prstGeom>
            <a:pattFill prst="lgCheck">
              <a:fgClr>
                <a:schemeClr val="tx2"/>
              </a:fgClr>
              <a:bgClr>
                <a:schemeClr val="bg1">
                  <a:lumMod val="85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5529869" y="2692677"/>
              <a:ext cx="383540" cy="608327"/>
            </a:xfrm>
            <a:prstGeom prst="rect">
              <a:avLst/>
            </a:prstGeom>
            <a:pattFill prst="lgCheck">
              <a:fgClr>
                <a:schemeClr val="tx2"/>
              </a:fgClr>
              <a:bgClr>
                <a:schemeClr val="bg1">
                  <a:lumMod val="85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6677246" y="2684382"/>
              <a:ext cx="561540" cy="608327"/>
            </a:xfrm>
            <a:prstGeom prst="rect">
              <a:avLst/>
            </a:prstGeom>
            <a:pattFill prst="lgCheck">
              <a:fgClr>
                <a:schemeClr val="tx2"/>
              </a:fgClr>
              <a:bgClr>
                <a:schemeClr val="bg1">
                  <a:lumMod val="85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7821118" y="2689287"/>
              <a:ext cx="1094282" cy="608327"/>
            </a:xfrm>
            <a:prstGeom prst="rect">
              <a:avLst/>
            </a:prstGeom>
            <a:pattFill prst="lgCheck">
              <a:fgClr>
                <a:schemeClr val="tx2"/>
              </a:fgClr>
              <a:bgClr>
                <a:schemeClr val="bg1">
                  <a:lumMod val="85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7163554" y="4649260"/>
              <a:ext cx="352646" cy="207748"/>
            </a:xfrm>
            <a:prstGeom prst="rect">
              <a:avLst/>
            </a:prstGeom>
            <a:pattFill prst="lgCheck">
              <a:fgClr>
                <a:schemeClr val="tx2"/>
              </a:fgClr>
              <a:bgClr>
                <a:schemeClr val="bg1">
                  <a:lumMod val="85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extBox 77"/>
            <p:cNvSpPr txBox="1"/>
            <p:nvPr/>
          </p:nvSpPr>
          <p:spPr>
            <a:xfrm rot="16200000">
              <a:off x="-206690" y="3887494"/>
              <a:ext cx="1152408" cy="387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NREM</a:t>
              </a:r>
              <a:endParaRPr lang="en-US" b="1" dirty="0"/>
            </a:p>
          </p:txBody>
        </p:sp>
        <p:pic>
          <p:nvPicPr>
            <p:cNvPr id="79" name="Picture 2" descr="http://blog.lib.umn.edu/meriw007/psy_1001/2011/10/23/Psychology/img_main_SleepStages_01_US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89" t="70784" r="85321" b="24549"/>
            <a:stretch/>
          </p:blipFill>
          <p:spPr bwMode="auto">
            <a:xfrm>
              <a:off x="501207" y="5008169"/>
              <a:ext cx="1066799" cy="2650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0" name="Picture 2" descr="http://blog.lib.umn.edu/meriw007/psy_1001/2011/10/23/Psychology/img_main_SleepStages_01_US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89" t="70784" r="85321" b="24549"/>
            <a:stretch/>
          </p:blipFill>
          <p:spPr bwMode="auto">
            <a:xfrm>
              <a:off x="501207" y="4371659"/>
              <a:ext cx="1066799" cy="2650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2" name="Picture 2" descr="http://blog.lib.umn.edu/meriw007/psy_1001/2011/10/23/Psychology/img_main_SleepStages_01_US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005" t="46920" r="75097" b="34989"/>
            <a:stretch/>
          </p:blipFill>
          <p:spPr bwMode="auto">
            <a:xfrm>
              <a:off x="515061" y="3051440"/>
              <a:ext cx="861333" cy="10275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4" name="Picture 2" descr="http://blog.lib.umn.edu/meriw007/psy_1001/2011/10/23/Psychology/img_main_SleepStages_01_US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89" t="26484" r="87514" b="68089"/>
            <a:stretch/>
          </p:blipFill>
          <p:spPr bwMode="auto">
            <a:xfrm>
              <a:off x="559021" y="2428866"/>
              <a:ext cx="871770" cy="3082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5" name="Picture 2" descr="http://blog.lib.umn.edu/meriw007/psy_1001/2011/10/23/Psychology/img_main_SleepStages_01_US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755" t="20150" r="66037" b="71800"/>
            <a:stretch/>
          </p:blipFill>
          <p:spPr bwMode="auto">
            <a:xfrm>
              <a:off x="515061" y="1854753"/>
              <a:ext cx="730351" cy="457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1" name="TextBox 70"/>
            <p:cNvSpPr txBox="1"/>
            <p:nvPr/>
          </p:nvSpPr>
          <p:spPr>
            <a:xfrm>
              <a:off x="263234" y="1854753"/>
              <a:ext cx="1152408" cy="3879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/>
                <a:t>Wake</a:t>
              </a:r>
              <a:endParaRPr lang="en-US" b="1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63234" y="2436213"/>
              <a:ext cx="1152408" cy="3879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/>
                <a:t>REM</a:t>
              </a:r>
              <a:endParaRPr lang="en-US" b="1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63234" y="3059668"/>
              <a:ext cx="1152408" cy="3879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/>
                <a:t>Stage 1</a:t>
              </a:r>
              <a:endParaRPr lang="en-US" b="1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263234" y="3703903"/>
              <a:ext cx="1152408" cy="3879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/>
                <a:t>Stage 2</a:t>
              </a:r>
              <a:endParaRPr lang="en-US" b="1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63234" y="4309653"/>
              <a:ext cx="1152408" cy="3879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/>
                <a:t>Stage 3</a:t>
              </a:r>
              <a:endParaRPr lang="en-US" b="1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267682" y="4886760"/>
              <a:ext cx="1152408" cy="3879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/>
                <a:t>Stage 4</a:t>
              </a:r>
              <a:endParaRPr lang="en-US" b="1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517456" y="3090173"/>
              <a:ext cx="0" cy="219191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6" name="Picture 2" descr="http://blog.lib.umn.edu/meriw007/psy_1001/2011/10/23/Psychology/img_main_SleepStages_01_US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89" t="20150" r="94728" b="57610"/>
            <a:stretch/>
          </p:blipFill>
          <p:spPr bwMode="auto">
            <a:xfrm>
              <a:off x="210842" y="1919033"/>
              <a:ext cx="252821" cy="13894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9" name="Content Placeholder 2"/>
          <p:cNvSpPr txBox="1">
            <a:spLocks/>
          </p:cNvSpPr>
          <p:nvPr/>
        </p:nvSpPr>
        <p:spPr>
          <a:xfrm>
            <a:off x="685800" y="58674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 smtClean="0"/>
              <a:t>Complete Part 4 of your worksheets.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024651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you getting enough sleep?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What happens if you don’t get enough sleep?</a:t>
            </a:r>
            <a:endParaRPr lang="en-US" sz="3000" dirty="0"/>
          </a:p>
        </p:txBody>
      </p:sp>
      <p:pic>
        <p:nvPicPr>
          <p:cNvPr id="4" name="Picture 4" descr="http://i1-news.softpedia-static.com/images/news2/More-and-More-Sleep-Deprived-Teens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362200"/>
            <a:ext cx="3886200" cy="3886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706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dirty="0" smtClean="0">
                <a:ea typeface="ＭＳ Ｐゴシック" charset="0"/>
              </a:rPr>
              <a:t>Homework: Part 5 of your worksheet</a:t>
            </a:r>
            <a:endParaRPr lang="en-US" dirty="0">
              <a:ea typeface="ＭＳ Ｐゴシック" charset="0"/>
            </a:endParaRPr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05800" cy="4648200"/>
          </a:xfrm>
        </p:spPr>
        <p:txBody>
          <a:bodyPr/>
          <a:lstStyle/>
          <a:p>
            <a:r>
              <a:rPr lang="en-US" sz="3000" b="1" dirty="0" smtClean="0">
                <a:latin typeface="Calibri" charset="0"/>
                <a:ea typeface="ＭＳ Ｐゴシック" charset="0"/>
                <a:cs typeface="ＭＳ Ｐゴシック" charset="0"/>
              </a:rPr>
              <a:t>Write </a:t>
            </a:r>
            <a:r>
              <a:rPr lang="en-US" sz="3000" b="1" dirty="0">
                <a:latin typeface="Calibri" charset="0"/>
                <a:ea typeface="ＭＳ Ｐゴシック" charset="0"/>
                <a:cs typeface="ＭＳ Ｐゴシック" charset="0"/>
              </a:rPr>
              <a:t>a report about how your sleep patterns correlate with your behavior. Use one paragraph for each of the following questions: </a:t>
            </a:r>
          </a:p>
          <a:p>
            <a:pPr lvl="1"/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Are you and the class getting enough total 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sleep? </a:t>
            </a:r>
            <a:endParaRPr lang="en-US" sz="24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How does your sleep behavior at the weekends relate to your behavior during the week? </a:t>
            </a:r>
          </a:p>
          <a:p>
            <a:pPr lvl="1"/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What are the correlations between sleep patterns and other behaviors – drinking caffeinated beverages and 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sleepiness scale score? </a:t>
            </a:r>
            <a:endParaRPr lang="en-US" sz="24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12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4417</TotalTime>
  <Words>369</Words>
  <Application>Microsoft Office PowerPoint</Application>
  <PresentationFormat>On-screen Show (4:3)</PresentationFormat>
  <Paragraphs>98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Neurological Disorders Lesson 4.2 </vt:lpstr>
      <vt:lpstr>Do Now:</vt:lpstr>
      <vt:lpstr>Compile class information and calculate the class averages of:</vt:lpstr>
      <vt:lpstr>NREM and REM sleep occur in stages</vt:lpstr>
      <vt:lpstr>Sleep Stages</vt:lpstr>
      <vt:lpstr>The stages occur in cycles throughout the night</vt:lpstr>
      <vt:lpstr>Are you getting enough sleep?</vt:lpstr>
      <vt:lpstr>Homework: Part 5 of your worksheet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Five Senses In the Brain</dc:title>
  <dc:creator>KatieJeff</dc:creator>
  <cp:lastModifiedBy>Eagle</cp:lastModifiedBy>
  <cp:revision>71</cp:revision>
  <dcterms:created xsi:type="dcterms:W3CDTF">2012-02-13T17:55:10Z</dcterms:created>
  <dcterms:modified xsi:type="dcterms:W3CDTF">2018-11-02T18:33:35Z</dcterms:modified>
</cp:coreProperties>
</file>